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57" r:id="rId4"/>
    <p:sldId id="260" r:id="rId5"/>
    <p:sldId id="258" r:id="rId6"/>
    <p:sldId id="263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662" y="2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20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7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09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2362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976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95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008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808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79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735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9916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044ED-AD2D-415A-8F6B-38D1A2AFDB16}" type="datetimeFigureOut">
              <a:rPr lang="en-AU" smtClean="0"/>
              <a:t>29/06/2020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5A817-4501-48B9-8188-CA005A8280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32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707" y="941695"/>
            <a:ext cx="61824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188 specimens scanned,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 8 were omitted from landmarking</a:t>
            </a:r>
          </a:p>
          <a:p>
            <a:endParaRPr lang="en-AU" dirty="0"/>
          </a:p>
          <a:p>
            <a:r>
              <a:rPr lang="en-AU" dirty="0" smtClean="0"/>
              <a:t>180 specimens landmarked,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 were omitted from analysis because were juvenile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4 believed to be other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1</a:t>
            </a:r>
            <a:r>
              <a:rPr lang="en-AU" dirty="0" smtClean="0"/>
              <a:t> outlier (Procrustes distance from mean, upper quartile)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 smtClean="0"/>
              <a:t> 169 specimens for analysis, of which: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68 females, 91 males, 10 unknown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67 subtropicus, 39 south stuartii, 23 north stuartii, 40 dubious (holotype)</a:t>
            </a:r>
          </a:p>
          <a:p>
            <a:endParaRPr lang="en-A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22935" y="798003"/>
            <a:ext cx="4845620" cy="2683073"/>
            <a:chOff x="7214375" y="941695"/>
            <a:chExt cx="4845620" cy="268307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14375" y="941695"/>
              <a:ext cx="4845620" cy="2683073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7707086" y="1149532"/>
              <a:ext cx="391885" cy="5225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6773091" y="4500153"/>
            <a:ext cx="2260595" cy="2005851"/>
            <a:chOff x="2631504" y="570198"/>
            <a:chExt cx="6692111" cy="5937984"/>
          </a:xfrm>
        </p:grpSpPr>
        <p:grpSp>
          <p:nvGrpSpPr>
            <p:cNvPr id="8" name="Group 7"/>
            <p:cNvGrpSpPr/>
            <p:nvPr/>
          </p:nvGrpSpPr>
          <p:grpSpPr>
            <a:xfrm>
              <a:off x="2631504" y="570198"/>
              <a:ext cx="6692111" cy="5937984"/>
              <a:chOff x="1237044" y="455898"/>
              <a:chExt cx="6692111" cy="5937984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 rotWithShape="1">
              <a:blip r:embed="rId3"/>
              <a:srcRect l="46895" t="7573" r="28186" b="47695"/>
              <a:stretch/>
            </p:blipFill>
            <p:spPr>
              <a:xfrm>
                <a:off x="1237044" y="462845"/>
                <a:ext cx="3356576" cy="5931037"/>
              </a:xfrm>
              <a:prstGeom prst="rect">
                <a:avLst/>
              </a:prstGeom>
            </p:spPr>
          </p:pic>
          <p:pic>
            <p:nvPicPr>
              <p:cNvPr id="66" name="Picture 65"/>
              <p:cNvPicPr>
                <a:picLocks noChangeAspect="1"/>
              </p:cNvPicPr>
              <p:nvPr/>
            </p:nvPicPr>
            <p:blipFill rotWithShape="1">
              <a:blip r:embed="rId4"/>
              <a:srcRect l="47083" t="8342" r="27639" b="45943"/>
              <a:stretch/>
            </p:blipFill>
            <p:spPr>
              <a:xfrm>
                <a:off x="4593621" y="455898"/>
                <a:ext cx="3335534" cy="5937984"/>
              </a:xfrm>
              <a:prstGeom prst="rect">
                <a:avLst/>
              </a:prstGeom>
            </p:spPr>
          </p:pic>
        </p:grpSp>
        <p:sp>
          <p:nvSpPr>
            <p:cNvPr id="9" name="Oval 8"/>
            <p:cNvSpPr/>
            <p:nvPr/>
          </p:nvSpPr>
          <p:spPr>
            <a:xfrm>
              <a:off x="4229242" y="61493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4202791" y="4484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08922" y="243110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230598" y="107702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559220" y="555323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7571606" y="36616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576755" y="20218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22579" y="462201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436080" y="624554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485895" y="18285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074653" y="18525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3442150" y="424021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003390" y="426748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93229" y="37453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431990" y="37260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8492842" y="34667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6317196" y="5140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3837219" y="464293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8755456" y="51808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10647" y="48240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7566596" y="592233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012892" y="53069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57907" y="34299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42709" y="32680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8604518" y="32879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4063063" y="62611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595978" y="618501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466730" y="52823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839700" y="35210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8295095" y="355274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8599437" y="48824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748990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8369086" y="60683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182198" y="587639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919928" y="58868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116888" y="54897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7995397" y="54998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7335657" y="536312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771834" y="5361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7268773" y="497358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6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861540" y="497627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273048" y="45926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7840013" y="457099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7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7117028" y="44828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8014184" y="44883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132128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8015717" y="375041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306550" y="34224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7866302" y="33900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7338569" y="2205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808898" y="220075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376761" y="16986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79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7789225" y="17782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503600" y="1108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686687" y="111605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82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004452" y="4627413"/>
            <a:ext cx="2648190" cy="1693909"/>
            <a:chOff x="1509427" y="68826"/>
            <a:chExt cx="9496574" cy="6468762"/>
          </a:xfrm>
        </p:grpSpPr>
        <p:grpSp>
          <p:nvGrpSpPr>
            <p:cNvPr id="68" name="Group 67"/>
            <p:cNvGrpSpPr/>
            <p:nvPr/>
          </p:nvGrpSpPr>
          <p:grpSpPr>
            <a:xfrm>
              <a:off x="1509427" y="68826"/>
              <a:ext cx="9496574" cy="6468762"/>
              <a:chOff x="7929154" y="-211289"/>
              <a:chExt cx="9496574" cy="6468762"/>
            </a:xfrm>
          </p:grpSpPr>
          <p:pic>
            <p:nvPicPr>
              <p:cNvPr id="135" name="Picture 134"/>
              <p:cNvPicPr>
                <a:picLocks noChangeAspect="1"/>
              </p:cNvPicPr>
              <p:nvPr/>
            </p:nvPicPr>
            <p:blipFill rotWithShape="1">
              <a:blip r:embed="rId5"/>
              <a:srcRect l="49094" t="17238" r="29812" b="65320"/>
              <a:stretch/>
            </p:blipFill>
            <p:spPr>
              <a:xfrm>
                <a:off x="7929154" y="2573308"/>
                <a:ext cx="4523937" cy="3682243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 rotWithShape="1">
              <a:blip r:embed="rId6"/>
              <a:srcRect l="35969" t="17714" r="20250" b="67429"/>
              <a:stretch/>
            </p:blipFill>
            <p:spPr>
              <a:xfrm>
                <a:off x="7929154" y="-211289"/>
                <a:ext cx="9496565" cy="3172301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 rotWithShape="1">
              <a:blip r:embed="rId7"/>
              <a:srcRect l="46656" t="16572" r="24469" b="64285"/>
              <a:stretch/>
            </p:blipFill>
            <p:spPr>
              <a:xfrm>
                <a:off x="12374434" y="2961012"/>
                <a:ext cx="5051294" cy="3296461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8471141" y="447293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3646375" y="494537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586728" y="3915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8480354" y="348842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8495594" y="5962979"/>
              <a:ext cx="181419" cy="16659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3665445" y="607594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3311361" y="502152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040548" y="50367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3154092" y="580866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0423572" y="227298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166817" y="580866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0423571" y="244127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9974242" y="22729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9974241" y="2433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3266588" y="433228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1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4006238" y="43119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r>
                <a:rPr lang="en-AU" sz="500" dirty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44529" y="402203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19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182868" y="4002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7074350" y="91789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7074349" y="109710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6718750" y="93518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6715131" y="110218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9401980" y="234730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9401980" y="251439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26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8485433" y="24892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8486754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8123832" y="230182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505352" y="54158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r>
                <a:rPr lang="en-AU" sz="500" dirty="0" smtClean="0">
                  <a:solidFill>
                    <a:schemeClr val="bg1"/>
                  </a:solidFill>
                </a:rPr>
                <a:t>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7927173" y="198658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337937" y="508387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8123832" y="246385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4753761" y="540570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927173" y="215489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4935180" y="50737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11451" y="169103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3</a:t>
              </a:r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7316811" y="164481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</a:t>
              </a:r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7611451" y="184734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7316811" y="180166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6602760" y="265936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6602759" y="2821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38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7045133" y="262401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7045124" y="277914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</a:t>
              </a:r>
              <a:r>
                <a:rPr lang="en-AU" sz="500" dirty="0">
                  <a:solidFill>
                    <a:schemeClr val="bg1"/>
                  </a:solidFill>
                </a:rPr>
                <a:t>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141472" y="5552134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4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5128681" y="55673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3670524" y="252690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smtClean="0">
                  <a:solidFill>
                    <a:schemeClr val="bg1"/>
                  </a:solidFill>
                </a:rPr>
                <a:t>45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3666749" y="269460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3184788" y="211283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2763148" y="203187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184788" y="227521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49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8" name="Oval 117"/>
            <p:cNvSpPr/>
            <p:nvPr/>
          </p:nvSpPr>
          <p:spPr>
            <a:xfrm>
              <a:off x="2763148" y="219801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2593443" y="236754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>
                  <a:solidFill>
                    <a:schemeClr val="bg1"/>
                  </a:solidFill>
                </a:rPr>
                <a:t>5</a:t>
              </a:r>
              <a:r>
                <a:rPr lang="en-AU" sz="500" dirty="0" smtClean="0">
                  <a:solidFill>
                    <a:schemeClr val="bg1"/>
                  </a:solidFill>
                </a:rPr>
                <a:t>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10534600" y="5607881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51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2597009" y="25298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6456021" y="556157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52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10095580" y="469450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2201112" y="158241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53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201111" y="173946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6936637" y="472223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54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9497769" y="5113598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55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7417730" y="5160709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56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29" name="Oval 128"/>
            <p:cNvSpPr/>
            <p:nvPr/>
          </p:nvSpPr>
          <p:spPr>
            <a:xfrm>
              <a:off x="9560913" y="4684345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57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0" name="Oval 129"/>
            <p:cNvSpPr/>
            <p:nvPr/>
          </p:nvSpPr>
          <p:spPr>
            <a:xfrm>
              <a:off x="7306217" y="4760227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58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9848068" y="6020876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343017" y="2748633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59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7124815" y="6015490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2340315" y="2920752"/>
              <a:ext cx="181419" cy="16192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AU" sz="500" dirty="0" smtClean="0">
                  <a:solidFill>
                    <a:schemeClr val="bg1"/>
                  </a:solidFill>
                </a:rPr>
                <a:t>60</a:t>
              </a:r>
              <a:endParaRPr lang="en-AU" sz="105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426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71"/>
            <a:ext cx="11705334" cy="64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4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5692" y="6196369"/>
            <a:ext cx="78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including unknown sex and dubious population identity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8" y="118501"/>
            <a:ext cx="10976607" cy="6077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307" t="4696" r="34845" b="18951"/>
          <a:stretch/>
        </p:blipFill>
        <p:spPr>
          <a:xfrm>
            <a:off x="10628032" y="4591594"/>
            <a:ext cx="1563968" cy="22664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88" y="4186650"/>
            <a:ext cx="1213512" cy="2010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6" y="0"/>
            <a:ext cx="1295400" cy="2061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6" y="55304"/>
            <a:ext cx="1205972" cy="195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86" y="1071154"/>
            <a:ext cx="9530954" cy="52773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11976" y="4040711"/>
            <a:ext cx="274295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Sex as a predictor of size variation</a:t>
            </a:r>
          </a:p>
          <a:p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0.355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1,157</a:t>
            </a:r>
            <a:r>
              <a:rPr lang="en-AU" sz="1400" dirty="0" smtClean="0"/>
              <a:t> = 87.92</a:t>
            </a:r>
          </a:p>
          <a:p>
            <a:r>
              <a:rPr lang="en-AU" sz="1400" dirty="0" smtClean="0"/>
              <a:t>p &lt;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3488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93948" y="5608450"/>
            <a:ext cx="40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PCA on all specimens, labelling only sex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8889032" y="652957"/>
            <a:ext cx="2886891" cy="5047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ANOVAs</a:t>
            </a:r>
          </a:p>
          <a:p>
            <a:endParaRPr lang="en-AU" sz="1400" dirty="0" smtClean="0"/>
          </a:p>
          <a:p>
            <a:r>
              <a:rPr lang="en-AU" sz="1400" dirty="0" smtClean="0"/>
              <a:t>Are sexes different in shape?</a:t>
            </a:r>
          </a:p>
          <a:p>
            <a:r>
              <a:rPr lang="en-AU" sz="1400" dirty="0" smtClean="0"/>
              <a:t>(</a:t>
            </a:r>
            <a:r>
              <a:rPr lang="en-AU" sz="1400" dirty="0" err="1" smtClean="0"/>
              <a:t>shape~sex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1, 157</a:t>
            </a:r>
            <a:r>
              <a:rPr lang="en-AU" sz="1400" dirty="0" smtClean="0"/>
              <a:t> = 6.197</a:t>
            </a:r>
          </a:p>
          <a:p>
            <a:r>
              <a:rPr lang="en-AU" sz="1400" dirty="0"/>
              <a:t>p</a:t>
            </a:r>
            <a:r>
              <a:rPr lang="en-AU" sz="1400" dirty="0" smtClean="0"/>
              <a:t> = 0.001</a:t>
            </a:r>
          </a:p>
          <a:p>
            <a:endParaRPr lang="en-AU" sz="1400" dirty="0"/>
          </a:p>
          <a:p>
            <a:r>
              <a:rPr lang="en-AU" sz="1400" dirty="0" smtClean="0"/>
              <a:t>Do they have unique </a:t>
            </a:r>
            <a:r>
              <a:rPr lang="en-AU" sz="1400" dirty="0" err="1" smtClean="0"/>
              <a:t>allometries</a:t>
            </a:r>
            <a:r>
              <a:rPr lang="en-AU" sz="1400" dirty="0" smtClean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*sex)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0.005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1, 155 </a:t>
            </a:r>
            <a:r>
              <a:rPr lang="en-AU" sz="1400" dirty="0" smtClean="0"/>
              <a:t>= 0.919</a:t>
            </a:r>
          </a:p>
          <a:p>
            <a:r>
              <a:rPr lang="en-AU" sz="1400" dirty="0" smtClean="0"/>
              <a:t>p = 0.556</a:t>
            </a:r>
            <a:endParaRPr lang="en-AU" sz="1400" dirty="0"/>
          </a:p>
          <a:p>
            <a:endParaRPr lang="en-AU" sz="1400" dirty="0" smtClean="0"/>
          </a:p>
          <a:p>
            <a:r>
              <a:rPr lang="en-AU" sz="1400" dirty="0" smtClean="0"/>
              <a:t>Adjusting for size, are sexes different in shape? (</a:t>
            </a:r>
            <a:r>
              <a:rPr lang="en-AU" sz="1400" dirty="0" err="1" smtClean="0"/>
              <a:t>shape~size+sex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0.014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1, 156</a:t>
            </a:r>
            <a:r>
              <a:rPr lang="en-AU" sz="1400" dirty="0" smtClean="0"/>
              <a:t> = 2.451</a:t>
            </a:r>
          </a:p>
          <a:p>
            <a:r>
              <a:rPr lang="en-AU" sz="1400" dirty="0" smtClean="0"/>
              <a:t>p = 0.003</a:t>
            </a:r>
          </a:p>
          <a:p>
            <a:endParaRPr lang="en-AU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4" y="923891"/>
            <a:ext cx="8460297" cy="468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" y="452437"/>
            <a:ext cx="6231659" cy="34505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62962" y="952129"/>
            <a:ext cx="129570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Procrustes ANOVA allometry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)</a:t>
            </a:r>
          </a:p>
          <a:p>
            <a:endParaRPr lang="en-AU" sz="1400" dirty="0" smtClean="0"/>
          </a:p>
          <a:p>
            <a:r>
              <a:rPr lang="en-AU" sz="1400" dirty="0" smtClean="0"/>
              <a:t>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0.137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1, 127</a:t>
            </a:r>
            <a:r>
              <a:rPr lang="en-AU" sz="1400" dirty="0" smtClean="0"/>
              <a:t> = 20.115</a:t>
            </a:r>
          </a:p>
          <a:p>
            <a:r>
              <a:rPr lang="en-AU" sz="1400" dirty="0" smtClean="0"/>
              <a:t>p = </a:t>
            </a:r>
            <a:r>
              <a:rPr lang="en-AU" sz="1400" dirty="0" smtClean="0"/>
              <a:t>0.001</a:t>
            </a:r>
            <a:endParaRPr lang="en-AU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666115" y="4299714"/>
            <a:ext cx="2048934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Population identity as a predictor of size variation</a:t>
            </a:r>
            <a:endParaRPr lang="en-AU" sz="1400" dirty="0"/>
          </a:p>
          <a:p>
            <a:r>
              <a:rPr lang="en-AU" sz="1400" dirty="0" smtClean="0"/>
              <a:t>Adj. R</a:t>
            </a:r>
            <a:r>
              <a:rPr lang="en-AU" sz="1400" baseline="30000" dirty="0" smtClean="0"/>
              <a:t>2</a:t>
            </a:r>
            <a:r>
              <a:rPr lang="en-AU" sz="1400" dirty="0" smtClean="0"/>
              <a:t> = 0.338</a:t>
            </a:r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2, 126</a:t>
            </a:r>
            <a:r>
              <a:rPr lang="en-AU" sz="1400" dirty="0" smtClean="0"/>
              <a:t> = 32.096</a:t>
            </a:r>
          </a:p>
          <a:p>
            <a:r>
              <a:rPr lang="en-AU" sz="1400" dirty="0" smtClean="0"/>
              <a:t>p = 0.001</a:t>
            </a:r>
          </a:p>
          <a:p>
            <a:endParaRPr lang="en-AU" sz="1400" dirty="0" smtClean="0"/>
          </a:p>
          <a:p>
            <a:endParaRPr lang="en-AU" sz="1400" dirty="0" smtClean="0"/>
          </a:p>
          <a:p>
            <a:endParaRPr lang="en-AU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958668" y="952129"/>
            <a:ext cx="19812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400" dirty="0"/>
              <a:t>Do they have unique </a:t>
            </a:r>
            <a:r>
              <a:rPr lang="en-AU" sz="1400" dirty="0" err="1"/>
              <a:t>allometries</a:t>
            </a:r>
            <a:r>
              <a:rPr lang="en-AU" sz="1400" dirty="0"/>
              <a:t>? (</a:t>
            </a:r>
            <a:r>
              <a:rPr lang="en-AU" sz="1400" dirty="0" err="1" smtClean="0"/>
              <a:t>shape~size</a:t>
            </a:r>
            <a:r>
              <a:rPr lang="en-AU" sz="1400" dirty="0" smtClean="0"/>
              <a:t>*population)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0.013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2, 123 </a:t>
            </a:r>
            <a:r>
              <a:rPr lang="en-AU" sz="1400" dirty="0"/>
              <a:t>= </a:t>
            </a:r>
            <a:r>
              <a:rPr lang="en-AU" sz="1400" dirty="0" smtClean="0"/>
              <a:t>1.08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0.267</a:t>
            </a:r>
            <a:endParaRPr lang="en-AU" sz="1400" dirty="0"/>
          </a:p>
          <a:p>
            <a:endParaRPr lang="en-AU" sz="1200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9939868" y="952239"/>
            <a:ext cx="1964265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 sz="1400" dirty="0"/>
              <a:t>Adjusting for size, are </a:t>
            </a:r>
            <a:r>
              <a:rPr lang="en-AU" sz="1400" dirty="0" smtClean="0"/>
              <a:t>populations </a:t>
            </a:r>
            <a:r>
              <a:rPr lang="en-AU" sz="1400" dirty="0"/>
              <a:t>different in shape? (</a:t>
            </a:r>
            <a:r>
              <a:rPr lang="en-AU" sz="1400" dirty="0" err="1" smtClean="0"/>
              <a:t>shape~size+population</a:t>
            </a:r>
            <a:r>
              <a:rPr lang="en-AU" sz="1400" dirty="0" smtClean="0"/>
              <a:t>)</a:t>
            </a:r>
          </a:p>
          <a:p>
            <a:endParaRPr lang="en-AU" sz="1400" dirty="0"/>
          </a:p>
          <a:p>
            <a:r>
              <a:rPr lang="en-AU" sz="1400" dirty="0"/>
              <a:t>R</a:t>
            </a:r>
            <a:r>
              <a:rPr lang="en-AU" sz="1400" baseline="30000" dirty="0"/>
              <a:t>2</a:t>
            </a:r>
            <a:r>
              <a:rPr lang="en-AU" sz="1400" dirty="0"/>
              <a:t> = </a:t>
            </a:r>
            <a:r>
              <a:rPr lang="en-AU" sz="1400" dirty="0" smtClean="0"/>
              <a:t>0.125</a:t>
            </a:r>
            <a:endParaRPr lang="en-AU" sz="1400" dirty="0"/>
          </a:p>
          <a:p>
            <a:r>
              <a:rPr lang="en-AU" sz="1400" dirty="0" smtClean="0"/>
              <a:t>F</a:t>
            </a:r>
            <a:r>
              <a:rPr lang="en-AU" sz="1400" baseline="-25000" dirty="0" smtClean="0"/>
              <a:t>2, 125</a:t>
            </a:r>
            <a:r>
              <a:rPr lang="en-AU" sz="1400" dirty="0" smtClean="0"/>
              <a:t> </a:t>
            </a:r>
            <a:r>
              <a:rPr lang="en-AU" sz="1400" dirty="0"/>
              <a:t>= </a:t>
            </a:r>
            <a:r>
              <a:rPr lang="en-AU" sz="1400" dirty="0" smtClean="0"/>
              <a:t>10.55</a:t>
            </a:r>
            <a:endParaRPr lang="en-AU" sz="1400" dirty="0"/>
          </a:p>
          <a:p>
            <a:r>
              <a:rPr lang="en-AU" sz="1400" dirty="0"/>
              <a:t>p = </a:t>
            </a:r>
            <a:r>
              <a:rPr lang="en-AU" sz="1400" dirty="0" smtClean="0"/>
              <a:t>0.001</a:t>
            </a:r>
            <a:endParaRPr lang="en-AU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92" y="3259183"/>
            <a:ext cx="6270108" cy="3471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6307" t="6168" r="34845" b="18952"/>
          <a:stretch/>
        </p:blipFill>
        <p:spPr>
          <a:xfrm>
            <a:off x="973183" y="4376057"/>
            <a:ext cx="1563968" cy="2222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185" y="1514475"/>
            <a:ext cx="1242105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5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0" y="269588"/>
            <a:ext cx="6189515" cy="3427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75082" y="4139340"/>
            <a:ext cx="288689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dirty="0" smtClean="0"/>
              <a:t>Procrustes ANOVA</a:t>
            </a:r>
          </a:p>
          <a:p>
            <a:r>
              <a:rPr lang="en-AU" dirty="0" smtClean="0"/>
              <a:t>Are populations different in shape? (</a:t>
            </a:r>
            <a:r>
              <a:rPr lang="en-AU" dirty="0" err="1" smtClean="0"/>
              <a:t>shape~population</a:t>
            </a:r>
            <a:r>
              <a:rPr lang="en-AU" dirty="0" smtClean="0"/>
              <a:t>)</a:t>
            </a:r>
          </a:p>
          <a:p>
            <a:r>
              <a:rPr lang="en-AU" dirty="0" smtClean="0"/>
              <a:t>R</a:t>
            </a:r>
            <a:r>
              <a:rPr lang="en-AU" baseline="30000" dirty="0" smtClean="0"/>
              <a:t>2</a:t>
            </a:r>
            <a:r>
              <a:rPr lang="en-AU" dirty="0" smtClean="0"/>
              <a:t> = 0.202</a:t>
            </a:r>
          </a:p>
          <a:p>
            <a:r>
              <a:rPr lang="en-AU" dirty="0" smtClean="0"/>
              <a:t>F</a:t>
            </a:r>
            <a:r>
              <a:rPr lang="en-AU" baseline="-25000" dirty="0" smtClean="0"/>
              <a:t>1, 127</a:t>
            </a:r>
            <a:r>
              <a:rPr lang="en-AU" dirty="0" smtClean="0"/>
              <a:t> = 15.9</a:t>
            </a:r>
          </a:p>
          <a:p>
            <a:r>
              <a:rPr lang="en-AU" dirty="0" smtClean="0"/>
              <a:t>p = </a:t>
            </a:r>
            <a:r>
              <a:rPr lang="en-AU" dirty="0" smtClean="0"/>
              <a:t>0.001</a:t>
            </a:r>
            <a:endParaRPr lang="en-AU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680985"/>
              </p:ext>
            </p:extLst>
          </p:nvPr>
        </p:nvGraphicFramePr>
        <p:xfrm>
          <a:off x="6862713" y="164969"/>
          <a:ext cx="4736972" cy="6509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5622">
                  <a:extLst>
                    <a:ext uri="{9D8B030D-6E8A-4147-A177-3AD203B41FA5}">
                      <a16:colId xmlns:a16="http://schemas.microsoft.com/office/drawing/2014/main" val="1350556593"/>
                    </a:ext>
                  </a:extLst>
                </a:gridCol>
                <a:gridCol w="1423570">
                  <a:extLst>
                    <a:ext uri="{9D8B030D-6E8A-4147-A177-3AD203B41FA5}">
                      <a16:colId xmlns:a16="http://schemas.microsoft.com/office/drawing/2014/main" val="4138267942"/>
                    </a:ext>
                  </a:extLst>
                </a:gridCol>
                <a:gridCol w="1433490">
                  <a:extLst>
                    <a:ext uri="{9D8B030D-6E8A-4147-A177-3AD203B41FA5}">
                      <a16:colId xmlns:a16="http://schemas.microsoft.com/office/drawing/2014/main" val="1933122090"/>
                    </a:ext>
                  </a:extLst>
                </a:gridCol>
                <a:gridCol w="1334290">
                  <a:extLst>
                    <a:ext uri="{9D8B030D-6E8A-4147-A177-3AD203B41FA5}">
                      <a16:colId xmlns:a16="http://schemas.microsoft.com/office/drawing/2014/main" val="1072348921"/>
                    </a:ext>
                  </a:extLst>
                </a:gridCol>
              </a:tblGrid>
              <a:tr h="522078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72410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south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45111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north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0.058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613946"/>
                  </a:ext>
                </a:extLst>
              </a:tr>
              <a:tr h="199571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subtropicus</a:t>
                      </a:r>
                      <a:endParaRPr lang="en-AU" dirty="0"/>
                    </a:p>
                  </a:txBody>
                  <a:tcPr vert="vert27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0.183</a:t>
                      </a:r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Mean shape:</a:t>
                      </a:r>
                    </a:p>
                    <a:p>
                      <a:pPr algn="ctr"/>
                      <a:r>
                        <a:rPr lang="en-AU" dirty="0" smtClean="0"/>
                        <a:t>p = 0.001</a:t>
                      </a:r>
                    </a:p>
                    <a:p>
                      <a:pPr algn="ctr"/>
                      <a:endParaRPr lang="en-AU" dirty="0" smtClean="0"/>
                    </a:p>
                    <a:p>
                      <a:pPr algn="ctr"/>
                      <a:r>
                        <a:rPr lang="en-AU" dirty="0" smtClean="0"/>
                        <a:t>Disparity:</a:t>
                      </a:r>
                    </a:p>
                    <a:p>
                      <a:pPr algn="ctr"/>
                      <a:r>
                        <a:rPr lang="en-AU" dirty="0" smtClean="0"/>
                        <a:t>p</a:t>
                      </a:r>
                      <a:r>
                        <a:rPr lang="en-AU" baseline="0" dirty="0" smtClean="0"/>
                        <a:t> = </a:t>
                      </a:r>
                      <a:r>
                        <a:rPr lang="en-AU" dirty="0" smtClean="0"/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02901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232" y="710300"/>
            <a:ext cx="1096230" cy="1886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2691353"/>
            <a:ext cx="1206363" cy="1938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22" y="744715"/>
            <a:ext cx="1116806" cy="1805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36307" t="6443" r="34845" b="18952"/>
          <a:stretch/>
        </p:blipFill>
        <p:spPr>
          <a:xfrm>
            <a:off x="10699877" y="4787537"/>
            <a:ext cx="1432251" cy="20280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5808" t="49243" r="52292" b="46564"/>
          <a:stretch/>
        </p:blipFill>
        <p:spPr>
          <a:xfrm>
            <a:off x="6875776" y="1635683"/>
            <a:ext cx="117565" cy="1436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5808" t="49243" r="52292" b="46564"/>
          <a:stretch/>
        </p:blipFill>
        <p:spPr>
          <a:xfrm>
            <a:off x="8060141" y="125895"/>
            <a:ext cx="117565" cy="1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8292" t="46194" r="69598" b="48661"/>
          <a:stretch/>
        </p:blipFill>
        <p:spPr>
          <a:xfrm>
            <a:off x="6862713" y="3608615"/>
            <a:ext cx="130628" cy="1763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8292" t="46194" r="69598" b="48661"/>
          <a:stretch/>
        </p:blipFill>
        <p:spPr>
          <a:xfrm>
            <a:off x="9476033" y="129047"/>
            <a:ext cx="130628" cy="1763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53723" t="77258" r="43533" b="18549"/>
          <a:stretch/>
        </p:blipFill>
        <p:spPr>
          <a:xfrm>
            <a:off x="6843118" y="5614203"/>
            <a:ext cx="169817" cy="14369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53723" t="77258" r="43533" b="18549"/>
          <a:stretch/>
        </p:blipFill>
        <p:spPr>
          <a:xfrm>
            <a:off x="10866816" y="128035"/>
            <a:ext cx="169817" cy="14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638039"/>
              </p:ext>
            </p:extLst>
          </p:nvPr>
        </p:nvGraphicFramePr>
        <p:xfrm>
          <a:off x="0" y="419100"/>
          <a:ext cx="10653484" cy="64484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032">
                  <a:extLst>
                    <a:ext uri="{9D8B030D-6E8A-4147-A177-3AD203B41FA5}">
                      <a16:colId xmlns:a16="http://schemas.microsoft.com/office/drawing/2014/main" val="3378704898"/>
                    </a:ext>
                  </a:extLst>
                </a:gridCol>
                <a:gridCol w="1611336">
                  <a:extLst>
                    <a:ext uri="{9D8B030D-6E8A-4147-A177-3AD203B41FA5}">
                      <a16:colId xmlns:a16="http://schemas.microsoft.com/office/drawing/2014/main" val="2077954709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1531031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2889607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901130202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2613656554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3354934323"/>
                    </a:ext>
                  </a:extLst>
                </a:gridCol>
                <a:gridCol w="1331686">
                  <a:extLst>
                    <a:ext uri="{9D8B030D-6E8A-4147-A177-3AD203B41FA5}">
                      <a16:colId xmlns:a16="http://schemas.microsoft.com/office/drawing/2014/main" val="1079930870"/>
                    </a:ext>
                  </a:extLst>
                </a:gridCol>
              </a:tblGrid>
              <a:tr h="537932"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Response variable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Predictor</a:t>
                      </a:r>
                      <a:r>
                        <a:rPr lang="en-AU" sz="1050" baseline="0" dirty="0" smtClean="0"/>
                        <a:t> variable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Question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SS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R</a:t>
                      </a:r>
                      <a:r>
                        <a:rPr lang="en-AU" sz="1050" baseline="30000" dirty="0" smtClean="0"/>
                        <a:t>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F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err="1" smtClean="0"/>
                        <a:t>Pr</a:t>
                      </a:r>
                      <a:r>
                        <a:rPr lang="en-AU" sz="1050" dirty="0" smtClean="0"/>
                        <a:t> (&gt;F)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Interpretation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301397"/>
                  </a:ext>
                </a:extLst>
              </a:tr>
              <a:tr h="614593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Size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717.86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0.262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45.138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386167"/>
                  </a:ext>
                </a:extLst>
              </a:tr>
              <a:tr h="63492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19.45 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4.11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4.61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0.033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0.012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0.005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smtClean="0"/>
                        <a:t>1.254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North: </a:t>
                      </a:r>
                      <a:r>
                        <a:rPr lang="en-AU" sz="1050" baseline="0" dirty="0" smtClean="0"/>
                        <a:t>0.259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Sub: </a:t>
                      </a:r>
                      <a:r>
                        <a:rPr lang="en-AU" sz="1050" baseline="0" dirty="0" smtClean="0"/>
                        <a:t>0.341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0.294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0.62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0.582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</a:t>
                      </a:r>
                      <a:r>
                        <a:rPr lang="en-AU" sz="1050" baseline="0" dirty="0" smtClean="0"/>
                        <a:t>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4025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681.95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0.249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42.131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22116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size 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4.79 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59.92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20.22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0.008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0.178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smtClean="0"/>
                        <a:t>0.301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North: </a:t>
                      </a:r>
                      <a:r>
                        <a:rPr lang="en-AU" sz="1050" baseline="0" dirty="0" smtClean="0"/>
                        <a:t>4.53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Sub: </a:t>
                      </a:r>
                      <a:r>
                        <a:rPr lang="en-AU" sz="1050" baseline="0" dirty="0" smtClean="0"/>
                        <a:t>1.524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0.579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0.043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0.224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No clear effect. North might have a biased</a:t>
                      </a:r>
                      <a:r>
                        <a:rPr lang="en-AU" sz="1050" baseline="0" dirty="0" smtClean="0"/>
                        <a:t> sample.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394547"/>
                  </a:ext>
                </a:extLst>
              </a:tr>
              <a:tr h="683337">
                <a:tc rowSpan="4">
                  <a:txBody>
                    <a:bodyPr/>
                    <a:lstStyle/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Shape</a:t>
                      </a:r>
                      <a:endParaRPr lang="en-AU" sz="105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</a:t>
                      </a:r>
                      <a:r>
                        <a:rPr lang="en-AU" sz="1050" dirty="0" smtClean="0"/>
                        <a:t>shape </a:t>
                      </a:r>
                      <a:r>
                        <a:rPr lang="en-AU" sz="1050" dirty="0" smtClean="0"/>
                        <a:t>in this dataset?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0.167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25.526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212597"/>
                  </a:ext>
                </a:extLst>
              </a:tr>
              <a:tr h="65722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Latitude</a:t>
                      </a:r>
                      <a:r>
                        <a:rPr lang="en-AU" sz="1050" baseline="0" dirty="0" smtClean="0"/>
                        <a:t> 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latitude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</a:t>
                      </a:r>
                      <a:r>
                        <a:rPr lang="en-AU" sz="1050" dirty="0" smtClean="0"/>
                        <a:t>shape </a:t>
                      </a:r>
                      <a:r>
                        <a:rPr lang="en-AU" sz="1050" dirty="0" smtClean="0"/>
                        <a:t>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0.072</a:t>
                      </a:r>
                    </a:p>
                    <a:p>
                      <a:pPr algn="ctr"/>
                      <a:r>
                        <a:rPr lang="en-AU" sz="1050" dirty="0" smtClean="0"/>
                        <a:t>North: 0.038</a:t>
                      </a:r>
                    </a:p>
                    <a:p>
                      <a:pPr algn="ctr"/>
                      <a:r>
                        <a:rPr lang="en-AU" sz="1050" dirty="0" smtClean="0"/>
                        <a:t>Sub: 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2.874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North: 0.825</a:t>
                      </a:r>
                    </a:p>
                    <a:p>
                      <a:pPr algn="ctr"/>
                      <a:r>
                        <a:rPr lang="en-AU" sz="1050" baseline="0" dirty="0" smtClean="0"/>
                        <a:t>Sub: 1.626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0.774</a:t>
                      </a:r>
                    </a:p>
                    <a:p>
                      <a:pPr algn="ctr"/>
                      <a:r>
                        <a:rPr lang="en-AU" sz="1050" dirty="0" smtClean="0"/>
                        <a:t>Sub: 0.025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err="1" smtClean="0"/>
                        <a:t>latitudinally</a:t>
                      </a:r>
                      <a:r>
                        <a:rPr lang="en-AU" sz="1050" baseline="0" dirty="0" smtClean="0"/>
                        <a:t> in shape with low effect.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32560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Is 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shape in this dataset?</a:t>
                      </a:r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0.024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0.145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21.54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0.001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Clear effect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590413"/>
                  </a:ext>
                </a:extLst>
              </a:tr>
              <a:tr h="537932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Longitude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smtClean="0"/>
                        <a:t>within each population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Is </a:t>
                      </a:r>
                      <a:r>
                        <a:rPr lang="en-AU" sz="1050" dirty="0" smtClean="0"/>
                        <a:t>longitude </a:t>
                      </a:r>
                      <a:r>
                        <a:rPr lang="en-AU" sz="1050" dirty="0" err="1" smtClean="0"/>
                        <a:t>covarying</a:t>
                      </a:r>
                      <a:r>
                        <a:rPr lang="en-AU" sz="1050" dirty="0" smtClean="0"/>
                        <a:t> with </a:t>
                      </a:r>
                      <a:r>
                        <a:rPr lang="en-AU" sz="1050" dirty="0" smtClean="0"/>
                        <a:t>shape </a:t>
                      </a:r>
                      <a:r>
                        <a:rPr lang="en-AU" sz="1050" dirty="0" smtClean="0"/>
                        <a:t>within each</a:t>
                      </a:r>
                      <a:r>
                        <a:rPr lang="en-AU" sz="1050" baseline="0" dirty="0" smtClean="0"/>
                        <a:t> population?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0.003 </a:t>
                      </a:r>
                    </a:p>
                    <a:p>
                      <a:pPr algn="ctr"/>
                      <a:r>
                        <a:rPr lang="en-AU" sz="1050" dirty="0" smtClean="0"/>
                        <a:t>North: 0.001</a:t>
                      </a:r>
                    </a:p>
                    <a:p>
                      <a:pPr algn="ctr"/>
                      <a:r>
                        <a:rPr lang="en-AU" sz="1050" dirty="0" smtClean="0"/>
                        <a:t>Sub: 0.002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 </a:t>
                      </a:r>
                      <a:r>
                        <a:rPr lang="en-AU" sz="1050" dirty="0" smtClean="0"/>
                        <a:t>0.068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0.063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0.023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baseline="0" dirty="0" smtClean="0"/>
                        <a:t>2.683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North: </a:t>
                      </a:r>
                      <a:r>
                        <a:rPr lang="en-AU" sz="1050" baseline="0" dirty="0" smtClean="0"/>
                        <a:t>1.407</a:t>
                      </a:r>
                      <a:endParaRPr lang="en-AU" sz="1050" baseline="0" dirty="0" smtClean="0"/>
                    </a:p>
                    <a:p>
                      <a:pPr algn="ctr"/>
                      <a:r>
                        <a:rPr lang="en-AU" sz="1050" baseline="0" dirty="0" smtClean="0"/>
                        <a:t>Sub: </a:t>
                      </a:r>
                      <a:r>
                        <a:rPr lang="en-AU" sz="1050" baseline="0" dirty="0" smtClean="0"/>
                        <a:t>1.496</a:t>
                      </a:r>
                      <a:endParaRPr lang="en-AU" sz="105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050" dirty="0" smtClean="0"/>
                        <a:t>South:</a:t>
                      </a:r>
                      <a:r>
                        <a:rPr lang="en-AU" sz="1050" baseline="0" dirty="0" smtClean="0"/>
                        <a:t> </a:t>
                      </a:r>
                      <a:r>
                        <a:rPr lang="en-AU" sz="1050" dirty="0" smtClean="0"/>
                        <a:t>0.001</a:t>
                      </a:r>
                    </a:p>
                    <a:p>
                      <a:pPr algn="ctr"/>
                      <a:r>
                        <a:rPr lang="en-AU" sz="1050" dirty="0" smtClean="0"/>
                        <a:t>North: </a:t>
                      </a:r>
                      <a:r>
                        <a:rPr lang="en-AU" sz="1050" dirty="0" smtClean="0"/>
                        <a:t>0.076</a:t>
                      </a:r>
                      <a:endParaRPr lang="en-AU" sz="1050" dirty="0" smtClean="0"/>
                    </a:p>
                    <a:p>
                      <a:pPr algn="ctr"/>
                      <a:r>
                        <a:rPr lang="en-AU" sz="1050" dirty="0" smtClean="0"/>
                        <a:t>Sub: </a:t>
                      </a:r>
                      <a:r>
                        <a:rPr lang="en-AU" sz="1050" dirty="0" smtClean="0"/>
                        <a:t>0.09</a:t>
                      </a:r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50" dirty="0" smtClean="0"/>
                        <a:t>Only south stuartii is varying</a:t>
                      </a:r>
                      <a:r>
                        <a:rPr lang="en-AU" sz="1050" baseline="0" dirty="0" smtClean="0"/>
                        <a:t> longitudinally in shape with low effect.</a:t>
                      </a:r>
                      <a:endParaRPr lang="en-AU" sz="1050" dirty="0" smtClean="0"/>
                    </a:p>
                    <a:p>
                      <a:pPr algn="ctr"/>
                      <a:endParaRPr lang="en-AU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6349300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307" t="6168" r="34845" b="18952"/>
          <a:stretch/>
        </p:blipFill>
        <p:spPr>
          <a:xfrm>
            <a:off x="10628032" y="4635280"/>
            <a:ext cx="1563968" cy="22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8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913158"/>
              </p:ext>
            </p:extLst>
          </p:nvPr>
        </p:nvGraphicFramePr>
        <p:xfrm>
          <a:off x="819150" y="926781"/>
          <a:ext cx="10515600" cy="3215126"/>
        </p:xfrm>
        <a:graphic>
          <a:graphicData uri="http://schemas.openxmlformats.org/drawingml/2006/table">
            <a:tbl>
              <a:tblPr firstRow="1" bandRow="1"/>
              <a:tblGrid>
                <a:gridCol w="1051560">
                  <a:extLst>
                    <a:ext uri="{9D8B030D-6E8A-4147-A177-3AD203B41FA5}">
                      <a16:colId xmlns:a16="http://schemas.microsoft.com/office/drawing/2014/main" val="3669242250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663061561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908713895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88948669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4163781837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108963802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3571504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992303858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3673210949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355477056"/>
                    </a:ext>
                  </a:extLst>
                </a:gridCol>
              </a:tblGrid>
              <a:tr h="31774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Size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391223"/>
                  </a:ext>
                </a:extLst>
              </a:tr>
              <a:tr h="317745">
                <a:tc>
                  <a:txBody>
                    <a:bodyPr/>
                    <a:lstStyle/>
                    <a:p>
                      <a:endParaRPr lang="en-AU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d. f.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F)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SS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R²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100" cap="all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(&gt;F)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354967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121.31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0.044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2.172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198672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832.91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55.53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0.138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20.294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231164"/>
                  </a:ext>
                </a:extLst>
              </a:tr>
              <a:tr h="5421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60.87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0.022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2.888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1.413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280856"/>
                  </a:ext>
                </a:extLst>
              </a:tr>
              <a:tr h="9532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 to permanent water</a:t>
                      </a:r>
                      <a:endParaRPr lang="en-A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246.26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12.55</a:t>
                      </a:r>
                      <a:endParaRPr lang="en-AU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0.012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0.072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AU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9.829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200"/>
                        </a:spcAft>
                      </a:pPr>
                      <a:r>
                        <a:rPr lang="en-US" sz="11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0.001</a:t>
                      </a:r>
                      <a:endParaRPr lang="en-A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476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65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90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7532</TotalTime>
  <Words>828</Words>
  <Application>Microsoft Office PowerPoint</Application>
  <PresentationFormat>Widescreen</PresentationFormat>
  <Paragraphs>372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51</cp:revision>
  <dcterms:created xsi:type="dcterms:W3CDTF">2020-06-25T02:10:41Z</dcterms:created>
  <dcterms:modified xsi:type="dcterms:W3CDTF">2020-07-01T00:29:18Z</dcterms:modified>
</cp:coreProperties>
</file>